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2" indent="0" algn="ctr">
              <a:buNone/>
              <a:defRPr sz="2000"/>
            </a:lvl2pPr>
            <a:lvl3pPr marL="914363" indent="0" algn="ctr">
              <a:buNone/>
              <a:defRPr sz="1800"/>
            </a:lvl3pPr>
            <a:lvl4pPr marL="1371545" indent="0" algn="ctr">
              <a:buNone/>
              <a:defRPr sz="1600"/>
            </a:lvl4pPr>
            <a:lvl5pPr marL="1828727" indent="0" algn="ctr">
              <a:buNone/>
              <a:defRPr sz="1600"/>
            </a:lvl5pPr>
            <a:lvl6pPr marL="2285909" indent="0" algn="ctr">
              <a:buNone/>
              <a:defRPr sz="1600"/>
            </a:lvl6pPr>
            <a:lvl7pPr marL="2743090" indent="0" algn="ctr">
              <a:buNone/>
              <a:defRPr sz="1600"/>
            </a:lvl7pPr>
            <a:lvl8pPr marL="3200272" indent="0" algn="ctr">
              <a:buNone/>
              <a:defRPr sz="1600"/>
            </a:lvl8pPr>
            <a:lvl9pPr marL="365745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9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8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73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7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94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37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30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52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9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1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miling at a table&#10;&#10;Description automatically generated">
            <a:extLst>
              <a:ext uri="{FF2B5EF4-FFF2-40B4-BE49-F238E27FC236}">
                <a16:creationId xmlns:a16="http://schemas.microsoft.com/office/drawing/2014/main" id="{C682CE05-CC2A-2E5C-D422-74C0A66619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913042"/>
          </a:xfrm>
          <a:prstGeom prst="rect">
            <a:avLst/>
          </a:prstGeom>
        </p:spPr>
      </p:pic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2E3608C2-26EC-DD9C-41A2-8E9BFDD85119}"/>
              </a:ext>
            </a:extLst>
          </p:cNvPr>
          <p:cNvSpPr/>
          <p:nvPr/>
        </p:nvSpPr>
        <p:spPr>
          <a:xfrm flipH="1">
            <a:off x="6313587" y="1485717"/>
            <a:ext cx="5480538" cy="2382328"/>
          </a:xfrm>
          <a:prstGeom prst="round1Rect">
            <a:avLst>
              <a:gd name="adj" fmla="val 0"/>
            </a:avLst>
          </a:prstGeom>
          <a:solidFill>
            <a:schemeClr val="bg1">
              <a:alpha val="8187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lang="en-US" sz="15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ound Single Corner Rectangle 10">
            <a:extLst>
              <a:ext uri="{FF2B5EF4-FFF2-40B4-BE49-F238E27FC236}">
                <a16:creationId xmlns:a16="http://schemas.microsoft.com/office/drawing/2014/main" id="{9EEC9B9C-C250-A3E4-8BD3-58F4F0ED644D}"/>
              </a:ext>
            </a:extLst>
          </p:cNvPr>
          <p:cNvSpPr/>
          <p:nvPr/>
        </p:nvSpPr>
        <p:spPr>
          <a:xfrm flipH="1" flipV="1">
            <a:off x="6313584" y="3964792"/>
            <a:ext cx="5480538" cy="1170981"/>
          </a:xfrm>
          <a:prstGeom prst="round1Rect">
            <a:avLst>
              <a:gd name="adj" fmla="val 0"/>
            </a:avLst>
          </a:prstGeom>
          <a:solidFill>
            <a:schemeClr val="bg1">
              <a:alpha val="945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lang="en-US" sz="15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9D7D61E8-0340-A78D-2690-29520909E7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526" y="405934"/>
            <a:ext cx="2265895" cy="4986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B64882-D2B1-C0FA-6AF3-FA3B4371279F}"/>
              </a:ext>
            </a:extLst>
          </p:cNvPr>
          <p:cNvSpPr txBox="1"/>
          <p:nvPr/>
        </p:nvSpPr>
        <p:spPr>
          <a:xfrm>
            <a:off x="269393" y="6243715"/>
            <a:ext cx="8666640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 Fidelity Brokerage Services LLC, Member NYSE, SIPC, 900 Salem Street, Smithfield, RI 02917</a:t>
            </a:r>
          </a:p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 © 2024 FMR LLC. All rights reserved. </a:t>
            </a:r>
          </a:p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1127254.1.0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5F2A3C7-94F0-A48A-582A-D6A9D75C3910}"/>
              </a:ext>
            </a:extLst>
          </p:cNvPr>
          <p:cNvGrpSpPr/>
          <p:nvPr/>
        </p:nvGrpSpPr>
        <p:grpSpPr>
          <a:xfrm>
            <a:off x="10120672" y="6113319"/>
            <a:ext cx="1673450" cy="521761"/>
            <a:chOff x="12175540" y="7335982"/>
            <a:chExt cx="2008140" cy="62611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DA7F14-B22D-1541-CC9A-DE4C2414AAA5}"/>
                </a:ext>
              </a:extLst>
            </p:cNvPr>
            <p:cNvSpPr/>
            <p:nvPr/>
          </p:nvSpPr>
          <p:spPr>
            <a:xfrm>
              <a:off x="12175540" y="7335982"/>
              <a:ext cx="2008140" cy="62611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lang="en-US" sz="15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9D4C6A3-F9ED-BA5D-1FC3-87EDDF663B0E}"/>
                </a:ext>
              </a:extLst>
            </p:cNvPr>
            <p:cNvSpPr txBox="1"/>
            <p:nvPr/>
          </p:nvSpPr>
          <p:spPr>
            <a:xfrm>
              <a:off x="12675638" y="7529018"/>
              <a:ext cx="1007947" cy="2492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380985"/>
              <a:r>
                <a:rPr lang="en-US" sz="750" dirty="0">
                  <a:solidFill>
                    <a:srgbClr val="FF0000"/>
                  </a:solidFill>
                  <a:latin typeface="Fidelity Sans" panose="020B0503030202020204" pitchFamily="34" charset="77"/>
                </a:rPr>
                <a:t>CLIENT LOGO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30E0BBF-4C0D-B903-2972-1CBC40DE9854}"/>
              </a:ext>
            </a:extLst>
          </p:cNvPr>
          <p:cNvSpPr txBox="1"/>
          <p:nvPr/>
        </p:nvSpPr>
        <p:spPr>
          <a:xfrm>
            <a:off x="6564487" y="1749679"/>
            <a:ext cx="5229635" cy="8463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>
              <a:lnSpc>
                <a:spcPts val="3267"/>
              </a:lnSpc>
            </a:pPr>
            <a:r>
              <a:rPr lang="en-US" sz="2917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You’ve got free HSA money </a:t>
            </a:r>
            <a:br>
              <a:rPr lang="en-US" sz="2917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</a:br>
            <a:r>
              <a:rPr lang="en-US" sz="2917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waiting for you.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ED5809-6E6C-1C27-BA79-248F7003ACA6}"/>
              </a:ext>
            </a:extLst>
          </p:cNvPr>
          <p:cNvSpPr txBox="1"/>
          <p:nvPr/>
        </p:nvSpPr>
        <p:spPr>
          <a:xfrm>
            <a:off x="6564487" y="2736502"/>
            <a:ext cx="4838870" cy="769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If you enrolled in the </a:t>
            </a:r>
            <a:r>
              <a:rPr lang="en-US" sz="1667" dirty="0">
                <a:solidFill>
                  <a:srgbClr val="FF00FF"/>
                </a:solidFill>
                <a:latin typeface="Fidelity Sans" panose="020B0503030202020204" pitchFamily="34" charset="77"/>
              </a:rPr>
              <a:t>[HSA-eligible health plan NAME]</a:t>
            </a: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, </a:t>
            </a:r>
            <a:r>
              <a:rPr lang="en-US" sz="1667" b="1" dirty="0">
                <a:solidFill>
                  <a:prstClr val="black"/>
                </a:solidFill>
                <a:latin typeface="Fidelity Sans" panose="020B0503030202020204" pitchFamily="34" charset="77"/>
              </a:rPr>
              <a:t>don’t forget to open your Fidelity HSA®</a:t>
            </a: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 to get your employer’s contribution (free money).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3BBAF9-67B7-63F0-39F2-015B4695C0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22441" y="4052949"/>
            <a:ext cx="9906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A15AF2-3943-CC8F-0681-6FE7378A36A1}"/>
              </a:ext>
            </a:extLst>
          </p:cNvPr>
          <p:cNvSpPr txBox="1"/>
          <p:nvPr/>
        </p:nvSpPr>
        <p:spPr>
          <a:xfrm>
            <a:off x="7574343" y="4319450"/>
            <a:ext cx="5627842" cy="51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Scan this code or visit </a:t>
            </a:r>
            <a:r>
              <a:rPr lang="en-US" sz="1667" b="1" dirty="0" err="1">
                <a:solidFill>
                  <a:prstClr val="black"/>
                </a:solidFill>
                <a:latin typeface="Fidelity Sans" panose="020B0503030202020204" pitchFamily="34" charset="77"/>
              </a:rPr>
              <a:t>NetBenefits.com</a:t>
            </a: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 </a:t>
            </a:r>
            <a:b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</a:b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to quickly open your Fidelity HSA.</a:t>
            </a:r>
          </a:p>
        </p:txBody>
      </p:sp>
    </p:spTree>
    <p:extLst>
      <p:ext uri="{BB962C8B-B14F-4D97-AF65-F5344CB8AC3E}">
        <p14:creationId xmlns:p14="http://schemas.microsoft.com/office/powerpoint/2010/main" val="9019999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86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Fidelity Sans</vt:lpstr>
      <vt:lpstr>Roboto Slab Light</vt:lpstr>
      <vt:lpstr>1_Office Theme</vt:lpstr>
      <vt:lpstr>PowerPoint Presentation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Muggeridge, Jacqueline</dc:creator>
  <cp:lastModifiedBy>Hummons, Jelisa</cp:lastModifiedBy>
  <cp:revision>1</cp:revision>
  <dcterms:created xsi:type="dcterms:W3CDTF">2024-03-15T17:22:18Z</dcterms:created>
  <dcterms:modified xsi:type="dcterms:W3CDTF">2024-03-20T15:43:59Z</dcterms:modified>
</cp:coreProperties>
</file>